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1" r:id="rId3"/>
    <p:sldId id="262" r:id="rId4"/>
    <p:sldId id="274" r:id="rId5"/>
    <p:sldId id="264" r:id="rId6"/>
    <p:sldId id="265" r:id="rId7"/>
    <p:sldId id="273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CAA98FE-E800-447E-8A82-B79BCBA26EC6}" type="datetimeFigureOut">
              <a:rPr lang="ru-RU" smtClean="0"/>
              <a:pPr/>
              <a:t>08.02.2022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13C4BE9-2F83-4F4D-9E4F-E83A4D7DC57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37360" y="2071678"/>
            <a:ext cx="7406640" cy="1472184"/>
          </a:xfrm>
        </p:spPr>
        <p:txBody>
          <a:bodyPr>
            <a:normAutofit/>
          </a:bodyPr>
          <a:lstStyle/>
          <a:p>
            <a:r>
              <a:rPr lang="ru-RU" dirty="0" smtClean="0"/>
              <a:t>Проведение Всероссийских проверочных работ в 2022 году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2394" t="21484" r="35212" b="26758"/>
          <a:stretch>
            <a:fillRect/>
          </a:stretch>
        </p:blipFill>
        <p:spPr bwMode="auto">
          <a:xfrm>
            <a:off x="642910" y="642918"/>
            <a:ext cx="3658165" cy="3286148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33603" t="11803" r="32012" b="23819"/>
          <a:stretch>
            <a:fillRect/>
          </a:stretch>
        </p:blipFill>
        <p:spPr bwMode="auto">
          <a:xfrm>
            <a:off x="4929190" y="642918"/>
            <a:ext cx="3286148" cy="3459103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1142976" y="4357694"/>
            <a:ext cx="76438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                      Период проведения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в 10-11 классах: </a:t>
            </a:r>
            <a:r>
              <a:rPr lang="ru-RU" sz="2400" dirty="0" smtClean="0">
                <a:solidFill>
                  <a:srgbClr val="FF0000"/>
                </a:solidFill>
              </a:rPr>
              <a:t>1.03.2022 – 25.03.2022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в 4-8 классах: </a:t>
            </a:r>
            <a:r>
              <a:rPr lang="ru-RU" sz="2400" dirty="0" smtClean="0">
                <a:solidFill>
                  <a:srgbClr val="FF0000"/>
                </a:solidFill>
              </a:rPr>
              <a:t>15.03.2022- 20.05.2022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/>
              <a:t> в компьютерной форме: </a:t>
            </a:r>
            <a:r>
              <a:rPr lang="ru-RU" sz="2400" dirty="0" smtClean="0">
                <a:solidFill>
                  <a:srgbClr val="FF0000"/>
                </a:solidFill>
              </a:rPr>
              <a:t>18.04.2022 – 20.05.2022 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71934" y="571480"/>
            <a:ext cx="4572032" cy="584775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В штатном режиме</a:t>
            </a:r>
          </a:p>
          <a:p>
            <a:endParaRPr lang="ru-RU" sz="2200" dirty="0" smtClean="0"/>
          </a:p>
          <a:p>
            <a:r>
              <a:rPr lang="ru-RU" sz="2200" i="1" dirty="0" smtClean="0"/>
              <a:t>4 класс: </a:t>
            </a:r>
            <a:r>
              <a:rPr lang="ru-RU" sz="2200" dirty="0" smtClean="0"/>
              <a:t>русский язык, математика, окружающий мир</a:t>
            </a:r>
          </a:p>
          <a:p>
            <a:endParaRPr lang="ru-RU" sz="2200" dirty="0" smtClean="0"/>
          </a:p>
          <a:p>
            <a:r>
              <a:rPr lang="ru-RU" sz="2200" i="1" dirty="0" smtClean="0"/>
              <a:t>5 класс: </a:t>
            </a:r>
            <a:r>
              <a:rPr lang="ru-RU" sz="2200" dirty="0" smtClean="0"/>
              <a:t>русский язык, математика, история, биология</a:t>
            </a:r>
          </a:p>
          <a:p>
            <a:endParaRPr lang="ru-RU" sz="2200" dirty="0" smtClean="0"/>
          </a:p>
          <a:p>
            <a:r>
              <a:rPr lang="ru-RU" sz="2200" i="1" dirty="0" smtClean="0"/>
              <a:t>6 класс: </a:t>
            </a:r>
            <a:r>
              <a:rPr lang="ru-RU" sz="2200" dirty="0" smtClean="0"/>
              <a:t>русский язык, математика</a:t>
            </a:r>
          </a:p>
          <a:p>
            <a:endParaRPr lang="ru-RU" sz="2200" dirty="0" smtClean="0"/>
          </a:p>
          <a:p>
            <a:r>
              <a:rPr lang="ru-RU" sz="2200" i="1" dirty="0" smtClean="0"/>
              <a:t>7 класс: </a:t>
            </a:r>
            <a:r>
              <a:rPr lang="ru-RU" sz="2200" dirty="0" smtClean="0"/>
              <a:t>русский язык, математика, иностранный язык</a:t>
            </a:r>
          </a:p>
          <a:p>
            <a:endParaRPr lang="ru-RU" sz="2200" dirty="0" smtClean="0"/>
          </a:p>
          <a:p>
            <a:r>
              <a:rPr lang="ru-RU" sz="2200" i="1" dirty="0" smtClean="0"/>
              <a:t>8 класс: </a:t>
            </a:r>
            <a:r>
              <a:rPr lang="ru-RU" sz="2200" dirty="0" smtClean="0"/>
              <a:t>русский язык, математика</a:t>
            </a:r>
            <a:endParaRPr lang="ru-RU" sz="2200" dirty="0"/>
          </a:p>
        </p:txBody>
      </p:sp>
      <p:sp>
        <p:nvSpPr>
          <p:cNvPr id="3" name="TextBox 2"/>
          <p:cNvSpPr txBox="1"/>
          <p:nvPr/>
        </p:nvSpPr>
        <p:spPr>
          <a:xfrm>
            <a:off x="357158" y="1928802"/>
            <a:ext cx="3429024" cy="280076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200" dirty="0" smtClean="0"/>
              <a:t>В режиме апробации</a:t>
            </a:r>
          </a:p>
          <a:p>
            <a:endParaRPr lang="ru-RU" sz="2200" dirty="0" smtClean="0"/>
          </a:p>
          <a:p>
            <a:r>
              <a:rPr lang="ru-RU" sz="2200" i="1" dirty="0" smtClean="0"/>
              <a:t>10 класс: </a:t>
            </a:r>
            <a:r>
              <a:rPr lang="ru-RU" sz="2200" dirty="0" smtClean="0"/>
              <a:t>география</a:t>
            </a:r>
          </a:p>
          <a:p>
            <a:endParaRPr lang="ru-RU" sz="2200" dirty="0" smtClean="0"/>
          </a:p>
          <a:p>
            <a:r>
              <a:rPr lang="ru-RU" sz="2200" i="1" dirty="0" smtClean="0"/>
              <a:t>11 класс: </a:t>
            </a:r>
            <a:r>
              <a:rPr lang="ru-RU" sz="2200" dirty="0" smtClean="0"/>
              <a:t>география, физика, химия, биология, история, иностранный язык</a:t>
            </a:r>
            <a:endParaRPr lang="ru-RU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88043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Проведение ВПР в 5-8 классах (в </a:t>
            </a:r>
            <a:r>
              <a:rPr lang="ru-RU" sz="2400" dirty="0"/>
              <a:t>компьютерной </a:t>
            </a:r>
            <a:r>
              <a:rPr lang="ru-RU" sz="2400" dirty="0" smtClean="0"/>
              <a:t>форме)</a:t>
            </a:r>
            <a:endParaRPr lang="ru-RU" sz="24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000108"/>
            <a:ext cx="8234157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/>
              <a:t>А</a:t>
            </a:r>
            <a:r>
              <a:rPr lang="ru-RU" sz="2200" dirty="0" smtClean="0"/>
              <a:t>льтернативная </a:t>
            </a:r>
            <a:r>
              <a:rPr lang="ru-RU" sz="2200" dirty="0"/>
              <a:t>возможность выполнения участниками работ в компьютерной форме: </a:t>
            </a:r>
          </a:p>
          <a:p>
            <a:r>
              <a:rPr lang="ru-RU" sz="2200" dirty="0" smtClean="0"/>
              <a:t>-   в </a:t>
            </a:r>
            <a:r>
              <a:rPr lang="ru-RU" sz="2200" dirty="0"/>
              <a:t>5 классах по предметам «История», «Биология</a:t>
            </a:r>
            <a:r>
              <a:rPr lang="ru-RU" sz="2200" dirty="0" smtClean="0"/>
              <a:t>»;</a:t>
            </a:r>
          </a:p>
          <a:p>
            <a:r>
              <a:rPr lang="ru-RU" sz="2200" dirty="0" smtClean="0"/>
              <a:t>-   в </a:t>
            </a:r>
            <a:r>
              <a:rPr lang="ru-RU" sz="2200" dirty="0"/>
              <a:t>6, 7, 8 классах по предметам «История», «Биология», «География», «Обществознание</a:t>
            </a:r>
            <a:r>
              <a:rPr lang="ru-RU" sz="2200" dirty="0" smtClean="0"/>
              <a:t>»;</a:t>
            </a:r>
            <a:endParaRPr lang="ru-RU" sz="2200" dirty="0"/>
          </a:p>
          <a:p>
            <a:pPr>
              <a:buFontTx/>
              <a:buChar char="-"/>
            </a:pPr>
            <a:r>
              <a:rPr lang="ru-RU" sz="2200" dirty="0" smtClean="0"/>
              <a:t>в </a:t>
            </a:r>
            <a:r>
              <a:rPr lang="ru-RU" sz="2200" dirty="0"/>
              <a:t>каждой параллели по каждому  предмету выбирается только одна форма проведения (для всей параллели по выбранному предмету) -  традиционная или </a:t>
            </a:r>
            <a:r>
              <a:rPr lang="ru-RU" sz="2200" dirty="0" smtClean="0"/>
              <a:t>компьютерная;</a:t>
            </a:r>
          </a:p>
          <a:p>
            <a:r>
              <a:rPr lang="ru-RU" sz="2200" dirty="0" smtClean="0"/>
              <a:t> </a:t>
            </a:r>
          </a:p>
          <a:p>
            <a:endParaRPr lang="ru-RU" sz="2200" dirty="0" smtClean="0"/>
          </a:p>
          <a:p>
            <a:pPr indent="457200"/>
            <a:r>
              <a:rPr lang="ru-RU" sz="2200" dirty="0" smtClean="0"/>
              <a:t>В </a:t>
            </a:r>
            <a:r>
              <a:rPr lang="ru-RU" sz="2200" dirty="0"/>
              <a:t>ОО с большим количеством участников возможно проведение ВПР в компьютерной форме в несколько сессий в рамках выбранной даты или в течение нескольких дней.</a:t>
            </a:r>
            <a:endParaRPr lang="ru-RU" sz="2200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3658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0034" y="928670"/>
            <a:ext cx="792961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Проведение ВПР в 6 – 8 классах по предметам на основе случайного выбора</a:t>
            </a:r>
          </a:p>
          <a:p>
            <a:endParaRPr lang="ru-RU" sz="2400" dirty="0" smtClean="0"/>
          </a:p>
          <a:p>
            <a:r>
              <a:rPr lang="ru-RU" sz="2400" dirty="0" smtClean="0"/>
              <a:t>В 6-8 классах распределение конкретных предметов:</a:t>
            </a:r>
          </a:p>
          <a:p>
            <a:pPr>
              <a:buFontTx/>
              <a:buChar char="-"/>
            </a:pPr>
            <a:r>
              <a:rPr lang="ru-RU" sz="2400" dirty="0" smtClean="0"/>
              <a:t>на основе случайного выбора по конкретным классам осуществляется Федеральным координаторам</a:t>
            </a:r>
          </a:p>
          <a:p>
            <a:pPr>
              <a:buFontTx/>
              <a:buChar char="-"/>
            </a:pPr>
            <a:r>
              <a:rPr lang="ru-RU" sz="2400" dirty="0" smtClean="0"/>
              <a:t> предоставляется ОО на неделе, предшествующей проведению работы по этим предметам</a:t>
            </a:r>
          </a:p>
          <a:p>
            <a:pPr>
              <a:buFontTx/>
              <a:buChar char="-"/>
            </a:pPr>
            <a:r>
              <a:rPr lang="ru-RU" sz="2400" dirty="0" smtClean="0"/>
              <a:t> публикуется в личном кабинете ОО ФИС ОКО в соответствии с информацией, полученной от ОО.</a:t>
            </a:r>
            <a:endParaRPr lang="ru-RU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428604"/>
            <a:ext cx="8001056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Получение результатов</a:t>
            </a:r>
          </a:p>
          <a:p>
            <a:endParaRPr lang="ru-RU" sz="2400" dirty="0" smtClean="0"/>
          </a:p>
          <a:p>
            <a:r>
              <a:rPr lang="ru-RU" sz="2400" dirty="0" smtClean="0"/>
              <a:t>ОО, загрузившие в ЛК ФИС ОКО формы сбора результатов</a:t>
            </a:r>
          </a:p>
          <a:p>
            <a:r>
              <a:rPr lang="ru-RU" sz="2400" dirty="0" smtClean="0"/>
              <a:t> </a:t>
            </a:r>
            <a:r>
              <a:rPr lang="ru-RU" sz="2400" dirty="0" smtClean="0">
                <a:solidFill>
                  <a:srgbClr val="00B0F0"/>
                </a:solidFill>
              </a:rPr>
              <a:t>-  до 29 апреля 2022 года (до 23.00 </a:t>
            </a:r>
            <a:r>
              <a:rPr lang="ru-RU" sz="2400" dirty="0" err="1" smtClean="0">
                <a:solidFill>
                  <a:srgbClr val="00B0F0"/>
                </a:solidFill>
              </a:rPr>
              <a:t>мск</a:t>
            </a:r>
            <a:r>
              <a:rPr lang="ru-RU" sz="2400" dirty="0" smtClean="0">
                <a:solidFill>
                  <a:srgbClr val="00B0F0"/>
                </a:solidFill>
              </a:rPr>
              <a:t>) </a:t>
            </a:r>
            <a:r>
              <a:rPr lang="ru-RU" sz="2400" dirty="0" smtClean="0"/>
              <a:t>начнут получать результаты </a:t>
            </a:r>
            <a:r>
              <a:rPr lang="ru-RU" sz="2400" dirty="0" smtClean="0">
                <a:solidFill>
                  <a:srgbClr val="00B0F0"/>
                </a:solidFill>
              </a:rPr>
              <a:t>с 13 мая 2022 года</a:t>
            </a:r>
          </a:p>
          <a:p>
            <a:endParaRPr lang="ru-RU" sz="2400" dirty="0" smtClean="0"/>
          </a:p>
          <a:p>
            <a:pPr>
              <a:buFontTx/>
              <a:buChar char="-"/>
            </a:pPr>
            <a:r>
              <a:rPr lang="ru-RU" sz="2400" dirty="0" smtClean="0">
                <a:solidFill>
                  <a:srgbClr val="00B0F0"/>
                </a:solidFill>
              </a:rPr>
              <a:t> с 30 апреля 2022 года (после 23.00 </a:t>
            </a:r>
            <a:r>
              <a:rPr lang="ru-RU" sz="2400" dirty="0" err="1" smtClean="0">
                <a:solidFill>
                  <a:srgbClr val="00B0F0"/>
                </a:solidFill>
              </a:rPr>
              <a:t>мск</a:t>
            </a:r>
            <a:r>
              <a:rPr lang="ru-RU" sz="2400" dirty="0" smtClean="0">
                <a:solidFill>
                  <a:srgbClr val="00B0F0"/>
                </a:solidFill>
              </a:rPr>
              <a:t>) до 20 мая 2022 года</a:t>
            </a:r>
            <a:r>
              <a:rPr lang="ru-RU" sz="2400" dirty="0" smtClean="0"/>
              <a:t>, начнут получать результаты </a:t>
            </a:r>
            <a:r>
              <a:rPr lang="ru-RU" sz="2400" dirty="0" smtClean="0">
                <a:solidFill>
                  <a:srgbClr val="00B0F0"/>
                </a:solidFill>
              </a:rPr>
              <a:t>с 7 июня 2022 года.</a:t>
            </a:r>
          </a:p>
          <a:p>
            <a:pPr>
              <a:buFontTx/>
              <a:buChar char="-"/>
            </a:pPr>
            <a:endParaRPr lang="ru-RU" sz="2400" dirty="0" smtClean="0"/>
          </a:p>
          <a:p>
            <a:r>
              <a:rPr lang="ru-RU" sz="2400" dirty="0" smtClean="0"/>
              <a:t>В статистике по муниципалитету будут отражены результаты за весь период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rgbClr val="00B0F0"/>
                </a:solidFill>
              </a:rPr>
              <a:t> с 15 марта по 29 апреля 2022 г </a:t>
            </a:r>
            <a:r>
              <a:rPr lang="ru-RU" sz="2400" dirty="0" smtClean="0"/>
              <a:t>(первая волна)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rgbClr val="00B0F0"/>
                </a:solidFill>
              </a:rPr>
              <a:t> с 15 марта по 20 мая 2022 года </a:t>
            </a:r>
            <a:r>
              <a:rPr lang="ru-RU" sz="2400" dirty="0" smtClean="0"/>
              <a:t>(вторая волна)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01046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+mn-lt"/>
              </a:rPr>
              <a:t>Формирование </a:t>
            </a:r>
            <a:r>
              <a:rPr lang="ru-RU" sz="2400" dirty="0">
                <a:latin typeface="+mn-lt"/>
              </a:rPr>
              <a:t>организационных </a:t>
            </a:r>
            <a:r>
              <a:rPr lang="ru-RU" sz="2400" dirty="0" smtClean="0">
                <a:latin typeface="+mn-lt"/>
              </a:rPr>
              <a:t>ресурсов </a:t>
            </a:r>
            <a:endParaRPr lang="ru-RU" sz="2400" dirty="0">
              <a:latin typeface="+mn-lt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539505214"/>
              </p:ext>
            </p:extLst>
          </p:nvPr>
        </p:nvGraphicFramePr>
        <p:xfrm>
          <a:off x="1357290" y="1500174"/>
          <a:ext cx="7072362" cy="4143404"/>
        </p:xfrm>
        <a:graphic>
          <a:graphicData uri="http://schemas.openxmlformats.org/drawingml/2006/table">
            <a:tbl>
              <a:tblPr firstRow="1" firstCol="1" bandRow="1"/>
              <a:tblGrid>
                <a:gridCol w="47149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3574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15066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Предварительный сбор данных о готовности/возможности  проведения ВПР </a:t>
                      </a:r>
                      <a:r>
                        <a:rPr lang="ru-RU" sz="1400" b="1" dirty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 компьютерной форме</a:t>
                      </a:r>
                      <a:endParaRPr lang="ru-RU" sz="1400" b="1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 24.01.2022</a:t>
                      </a:r>
                      <a:endParaRPr lang="ru-RU" sz="1400" b="1">
                        <a:effectLst/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(до 23:00 мск)</a:t>
                      </a:r>
                      <a:endParaRPr lang="ru-RU" sz="1400" b="1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13002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Формирование заявки от ОО на участие в ВПР, в том числе в компьютерной форме </a:t>
                      </a:r>
                      <a:endParaRPr lang="ru-RU" sz="1400" b="1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До 11.02.2022</a:t>
                      </a:r>
                      <a:endParaRPr lang="ru-RU" sz="1400" b="1">
                        <a:effectLst/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(до 23:00 мск)</a:t>
                      </a:r>
                      <a:endParaRPr lang="ru-RU" sz="1400" b="1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50669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Сбор контекстных данных об ОО</a:t>
                      </a:r>
                      <a:r>
                        <a:rPr lang="ru-RU" sz="1400" b="1" dirty="0">
                          <a:effectLst/>
                          <a:latin typeface="+mn-lt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для проведения мониторинга качества подготовки обучающихся</a:t>
                      </a:r>
                      <a:endParaRPr lang="ru-RU" sz="1400" b="1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01.02.2022 - 14.03.2022</a:t>
                      </a:r>
                      <a:endParaRPr lang="ru-RU" sz="1400" b="1" dirty="0">
                        <a:effectLst/>
                        <a:latin typeface="+mn-lt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(до 18:00 </a:t>
                      </a:r>
                      <a:r>
                        <a:rPr lang="ru-RU" sz="1400" b="1" dirty="0" err="1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мск</a:t>
                      </a:r>
                      <a:r>
                        <a:rPr lang="ru-RU" sz="1400" b="1" dirty="0"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b="1" dirty="0">
                        <a:effectLst/>
                        <a:latin typeface="+mn-lt"/>
                        <a:cs typeface="Times New Roman"/>
                      </a:endParaRPr>
                    </a:p>
                  </a:txBody>
                  <a:tcPr marL="51435" marR="514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B7AA1FD-3C92-4EFE-8C9E-1A3020CA458E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1026" name="Picture 2" descr="http://i.mycdn.me/i?r=AzEPZsRbOZEKgBhR0XGMT1RkSE2EqFYz8XaFgb6nlUS-JaaKTM5SRkZCeTgDn6uOyic"/>
          <p:cNvPicPr>
            <a:picLocks noChangeAspect="1" noChangeArrowheads="1"/>
          </p:cNvPicPr>
          <p:nvPr/>
        </p:nvPicPr>
        <p:blipFill>
          <a:blip r:embed="rId2"/>
          <a:srcRect l="19552" r="12017"/>
          <a:stretch>
            <a:fillRect/>
          </a:stretch>
        </p:blipFill>
        <p:spPr bwMode="auto">
          <a:xfrm>
            <a:off x="214282" y="1714488"/>
            <a:ext cx="1000132" cy="1071570"/>
          </a:xfrm>
          <a:prstGeom prst="rect">
            <a:avLst/>
          </a:prstGeom>
          <a:noFill/>
        </p:spPr>
      </p:pic>
      <p:pic>
        <p:nvPicPr>
          <p:cNvPr id="8" name="Picture 2" descr="http://i.mycdn.me/i?r=AzEPZsRbOZEKgBhR0XGMT1RkSE2EqFYz8XaFgb6nlUS-JaaKTM5SRkZCeTgDn6uOyic"/>
          <p:cNvPicPr>
            <a:picLocks noChangeAspect="1" noChangeArrowheads="1"/>
          </p:cNvPicPr>
          <p:nvPr/>
        </p:nvPicPr>
        <p:blipFill>
          <a:blip r:embed="rId2"/>
          <a:srcRect l="19552" r="12017"/>
          <a:stretch>
            <a:fillRect/>
          </a:stretch>
        </p:blipFill>
        <p:spPr bwMode="auto">
          <a:xfrm>
            <a:off x="214282" y="3143248"/>
            <a:ext cx="1000132" cy="1071570"/>
          </a:xfrm>
          <a:prstGeom prst="rect">
            <a:avLst/>
          </a:prstGeom>
          <a:noFill/>
        </p:spPr>
      </p:pic>
      <p:pic>
        <p:nvPicPr>
          <p:cNvPr id="9" name="Picture 2" descr="http://i.mycdn.me/i?r=AzEPZsRbOZEKgBhR0XGMT1RkSE2EqFYz8XaFgb6nlUS-JaaKTM5SRkZCeTgDn6uOyic"/>
          <p:cNvPicPr>
            <a:picLocks noChangeAspect="1" noChangeArrowheads="1"/>
          </p:cNvPicPr>
          <p:nvPr/>
        </p:nvPicPr>
        <p:blipFill>
          <a:blip r:embed="rId2"/>
          <a:srcRect l="19552" r="12017"/>
          <a:stretch>
            <a:fillRect/>
          </a:stretch>
        </p:blipFill>
        <p:spPr bwMode="auto">
          <a:xfrm>
            <a:off x="214282" y="4429132"/>
            <a:ext cx="1000132" cy="10715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61323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Особенности работы</a:t>
            </a:r>
            <a:br>
              <a:rPr lang="ru-RU" dirty="0" smtClean="0"/>
            </a:br>
            <a:r>
              <a:rPr lang="ru-RU" dirty="0" smtClean="0"/>
              <a:t> в ЛК ФИС ОКО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147</TotalTime>
  <Words>424</Words>
  <Application>Microsoft Office PowerPoint</Application>
  <PresentationFormat>Экран (4:3)</PresentationFormat>
  <Paragraphs>59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Проведение Всероссийских проверочных работ в 2022 году</vt:lpstr>
      <vt:lpstr>Слайд 2</vt:lpstr>
      <vt:lpstr>Слайд 3</vt:lpstr>
      <vt:lpstr>Проведение ВПР в 5-8 классах (в компьютерной форме)</vt:lpstr>
      <vt:lpstr>Слайд 5</vt:lpstr>
      <vt:lpstr>Слайд 6</vt:lpstr>
      <vt:lpstr>Формирование организационных ресурсов </vt:lpstr>
      <vt:lpstr>Особенности работы  в ЛК ФИС ОКО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Инструкция по работе в ЛК ФИС ОКО</dc:title>
  <dc:creator>Пользователь Windows</dc:creator>
  <cp:lastModifiedBy>Пользователь Windows</cp:lastModifiedBy>
  <cp:revision>42</cp:revision>
  <dcterms:created xsi:type="dcterms:W3CDTF">2022-01-28T08:23:08Z</dcterms:created>
  <dcterms:modified xsi:type="dcterms:W3CDTF">2022-02-08T04:08:38Z</dcterms:modified>
</cp:coreProperties>
</file>